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0AAB50-30E2-4247-9423-166D6A1AAD06}" v="1" dt="2020-10-01T22:03:46.8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11"/>
    <p:restoredTop sz="96327"/>
  </p:normalViewPr>
  <p:slideViewPr>
    <p:cSldViewPr snapToGrid="0" snapToObjects="1">
      <p:cViewPr varScale="1">
        <p:scale>
          <a:sx n="82" d="100"/>
          <a:sy n="82" d="100"/>
        </p:scale>
        <p:origin x="4424" y="17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800AAB50-30E2-4247-9423-166D6A1AAD06}"/>
    <pc:docChg chg="modSld">
      <pc:chgData name="Axel Maille" userId="065ad68c099279a8" providerId="LiveId" clId="{800AAB50-30E2-4247-9423-166D6A1AAD06}" dt="2020-10-01T22:03:53.812" v="18" actId="20577"/>
      <pc:docMkLst>
        <pc:docMk/>
      </pc:docMkLst>
      <pc:sldChg chg="modSp mod">
        <pc:chgData name="Axel Maille" userId="065ad68c099279a8" providerId="LiveId" clId="{800AAB50-30E2-4247-9423-166D6A1AAD06}" dt="2020-10-01T22:03:53.812" v="18" actId="20577"/>
        <pc:sldMkLst>
          <pc:docMk/>
          <pc:sldMk cId="4187697991" sldId="256"/>
        </pc:sldMkLst>
        <pc:spChg chg="mod">
          <ac:chgData name="Axel Maille" userId="065ad68c099279a8" providerId="LiveId" clId="{800AAB50-30E2-4247-9423-166D6A1AAD06}" dt="2020-10-01T22:03:53.812" v="18" actId="20577"/>
          <ac:spMkLst>
            <pc:docMk/>
            <pc:sldMk cId="4187697991" sldId="256"/>
            <ac:spMk id="2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9743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6797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4240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3095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9392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4200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1476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5307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447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1116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4663B-C3B6-714C-AF65-521B8829A5D1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C6CD8-FC40-8D49-9E2F-53652DCA13E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4242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4663B-C3B6-714C-AF65-521B8829A5D1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C6CD8-FC40-8D49-9E2F-53652DCA13E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0538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60590" y="32306"/>
            <a:ext cx="27142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err="1">
                <a:solidFill>
                  <a:schemeClr val="bg1">
                    <a:lumMod val="50000"/>
                  </a:schemeClr>
                </a:solidFill>
              </a:rPr>
              <a:t>Titolo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bg1">
                    <a:lumMod val="50000"/>
                  </a:schemeClr>
                </a:solidFill>
              </a:rPr>
              <a:t>della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bg1">
                    <a:lumMod val="50000"/>
                  </a:schemeClr>
                </a:solidFill>
              </a:rPr>
              <a:t>posizione</a:t>
            </a:r>
            <a:r>
              <a:rPr lang="fr-FR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bg1">
                    <a:lumMod val="50000"/>
                  </a:schemeClr>
                </a:solidFill>
              </a:rPr>
              <a:t>ricercata</a:t>
            </a:r>
            <a:endParaRPr lang="fr-FR" sz="1600" dirty="0">
              <a:solidFill>
                <a:schemeClr val="accent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652" y="11651"/>
            <a:ext cx="361176" cy="13515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560590" y="370860"/>
            <a:ext cx="27943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>
                <a:solidFill>
                  <a:srgbClr val="4F81BD"/>
                </a:solidFill>
              </a:rPr>
              <a:t>Mario </a:t>
            </a:r>
            <a:r>
              <a:rPr lang="fr-FR" sz="3200" b="1" dirty="0"/>
              <a:t>GARDINI</a:t>
            </a:r>
          </a:p>
        </p:txBody>
      </p:sp>
      <p:pic>
        <p:nvPicPr>
          <p:cNvPr id="7" name="Image 6" descr="avata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3229" y="0"/>
            <a:ext cx="1549621" cy="1549621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560589" y="955636"/>
            <a:ext cx="5452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// E-mail : </a:t>
            </a:r>
            <a:r>
              <a:rPr lang="fr-FR" sz="1200" dirty="0">
                <a:solidFill>
                  <a:schemeClr val="accent1"/>
                </a:solidFill>
              </a:rPr>
              <a:t>cognome.nome@mail.com   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// Tel : </a:t>
            </a:r>
            <a:r>
              <a:rPr lang="fr-FR" sz="1200" dirty="0">
                <a:solidFill>
                  <a:srgbClr val="4F81BD"/>
                </a:solidFill>
              </a:rPr>
              <a:t>06 529658660 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//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Cell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200" dirty="0">
                <a:solidFill>
                  <a:srgbClr val="4F81BD"/>
                </a:solidFill>
              </a:rPr>
              <a:t>: 333 2674856</a:t>
            </a:r>
            <a:b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//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Indirizzo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r>
              <a:rPr lang="it-IT" sz="1200" dirty="0">
                <a:solidFill>
                  <a:srgbClr val="4F81BD"/>
                </a:solidFill>
              </a:rPr>
              <a:t>Via Vittoria, 17  00187 Roma</a:t>
            </a:r>
          </a:p>
          <a:p>
            <a:endParaRPr lang="fr-FR" sz="1200" dirty="0">
              <a:solidFill>
                <a:srgbClr val="4F81BD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88843" y="1572668"/>
            <a:ext cx="1197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OBIETTIVO</a:t>
            </a:r>
          </a:p>
        </p:txBody>
      </p:sp>
      <p:cxnSp>
        <p:nvCxnSpPr>
          <p:cNvPr id="11" name="Connecteur droit 10"/>
          <p:cNvCxnSpPr/>
          <p:nvPr/>
        </p:nvCxnSpPr>
        <p:spPr>
          <a:xfrm>
            <a:off x="1444704" y="1778881"/>
            <a:ext cx="5462895" cy="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06439" y="1837847"/>
            <a:ext cx="702217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1400" dirty="0">
                <a:cs typeface="Calibri"/>
              </a:rPr>
              <a:t>Descrivete brevemente il vostro percorso professionale, le vostre competenze chiave per la posizione ed i vostri obiettivi di carriera. Questa è in realtà un'introduzione alla vostra lettera di presentazione.</a:t>
            </a:r>
            <a:endParaRPr lang="fr-FR" sz="1400" dirty="0">
              <a:cs typeface="Calibri"/>
            </a:endParaRP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255564"/>
              </p:ext>
            </p:extLst>
          </p:nvPr>
        </p:nvGraphicFramePr>
        <p:xfrm>
          <a:off x="306438" y="2955338"/>
          <a:ext cx="6806517" cy="138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06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FORMAZIONE| 2000 – 2003 | </a:t>
                      </a:r>
                      <a:r>
                        <a:rPr lang="fr-FR" sz="11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Qualifica</a:t>
                      </a:r>
                      <a:r>
                        <a:rPr lang="fr-FR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|  </a:t>
                      </a:r>
                      <a:r>
                        <a:rPr lang="fr-FR" sz="11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Livello</a:t>
                      </a:r>
                      <a:r>
                        <a:rPr lang="fr-FR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EQF 7 </a:t>
                      </a:r>
                      <a:r>
                        <a:rPr lang="fr-FR" sz="11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| </a:t>
                      </a:r>
                      <a:r>
                        <a:rPr lang="fr-FR" sz="11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Paese</a:t>
                      </a:r>
                      <a:r>
                        <a:rPr lang="fr-FR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– </a:t>
                      </a:r>
                      <a:r>
                        <a:rPr lang="fr-FR" sz="11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Città</a:t>
                      </a:r>
                      <a:endParaRPr lang="fr-FR" sz="1100" b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algn="l"/>
                      <a:r>
                        <a:rPr lang="it-IT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Descrivete le caratteristiche di questa formazione: qualifiche, opzioni della formazione, </a:t>
                      </a:r>
                      <a:r>
                        <a:rPr lang="it-IT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ecc…</a:t>
                      </a:r>
                      <a:endParaRPr lang="it-IT" sz="1300" b="0" dirty="0">
                        <a:solidFill>
                          <a:srgbClr val="40404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FORMAZIONE | 2000 – 2003 | </a:t>
                      </a:r>
                      <a:r>
                        <a:rPr lang="fr-FR" sz="11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Qualifica</a:t>
                      </a:r>
                      <a:r>
                        <a:rPr lang="fr-FR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|  </a:t>
                      </a:r>
                      <a:r>
                        <a:rPr lang="fr-FR" sz="11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Livello</a:t>
                      </a:r>
                      <a:r>
                        <a:rPr lang="fr-FR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EQF 7 </a:t>
                      </a:r>
                      <a:r>
                        <a:rPr lang="fr-FR" sz="11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| </a:t>
                      </a:r>
                      <a:r>
                        <a:rPr lang="fr-FR" sz="11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Paese</a:t>
                      </a:r>
                      <a:r>
                        <a:rPr lang="fr-FR" sz="11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– </a:t>
                      </a:r>
                      <a:r>
                        <a:rPr lang="fr-FR" sz="11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Città</a:t>
                      </a:r>
                      <a:endParaRPr lang="fr-FR" sz="1100" b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algn="l"/>
                      <a:r>
                        <a:rPr lang="it-IT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Descrivete le caratteristiche di questa formazione: qualifiche, opzioni della formazione, </a:t>
                      </a:r>
                      <a:r>
                        <a:rPr lang="it-IT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ecc…</a:t>
                      </a:r>
                      <a:endParaRPr lang="it-IT" sz="1300" b="0" dirty="0">
                        <a:solidFill>
                          <a:srgbClr val="40404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FORMAZIONE | 2000 – 2003 |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Qualifica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| 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Livello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EQF 7 </a:t>
                      </a:r>
                      <a:r>
                        <a:rPr lang="fr-FR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|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Paese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–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Città</a:t>
                      </a:r>
                      <a:endParaRPr lang="fr-FR" sz="1200" b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algn="l"/>
                      <a:r>
                        <a:rPr lang="it-IT" sz="13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Descrivete le caratteristiche di questa formazione: qualifiche, opzioni della formazione, </a:t>
                      </a:r>
                      <a:r>
                        <a:rPr lang="it-IT" sz="13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ecc…</a:t>
                      </a:r>
                      <a:endParaRPr lang="it-IT" sz="1300" b="0" dirty="0">
                        <a:solidFill>
                          <a:srgbClr val="40404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288842" y="2576511"/>
            <a:ext cx="1474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FORMAZIONE</a:t>
            </a:r>
          </a:p>
        </p:txBody>
      </p:sp>
      <p:cxnSp>
        <p:nvCxnSpPr>
          <p:cNvPr id="15" name="Connecteur droit 14"/>
          <p:cNvCxnSpPr/>
          <p:nvPr/>
        </p:nvCxnSpPr>
        <p:spPr>
          <a:xfrm>
            <a:off x="1762726" y="2792219"/>
            <a:ext cx="5162468" cy="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629702"/>
              </p:ext>
            </p:extLst>
          </p:nvPr>
        </p:nvGraphicFramePr>
        <p:xfrm>
          <a:off x="306438" y="4929663"/>
          <a:ext cx="7004582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9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1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NOME</a:t>
                      </a:r>
                      <a:r>
                        <a:rPr lang="en-US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AZIENDA| 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2000 – 2003 </a:t>
                      </a:r>
                      <a:r>
                        <a:rPr lang="fr-FR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|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Paese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–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Città</a:t>
                      </a:r>
                      <a:endParaRPr lang="en-US" sz="1300" b="0" i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it-IT" sz="1300" b="0" i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Titolo della posizione</a:t>
                      </a:r>
                      <a:r>
                        <a:rPr lang="it-IT" sz="1300" b="0" i="0" kern="1200" baseline="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occupata</a:t>
                      </a:r>
                      <a:endParaRPr lang="fr-FR" sz="1300" b="0" i="0" kern="1200" dirty="0">
                        <a:solidFill>
                          <a:srgbClr val="7F7F7F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it-IT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 qui le funzioni che avete occupato per questa posizione. Descrivete anche i vostri incarichi e i risultati che avete ottenuto. Non esitate a quantificarli.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</a:t>
                      </a:r>
                      <a:r>
                        <a:rPr lang="en-US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AZIENDA| 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 </a:t>
                      </a:r>
                      <a:r>
                        <a:rPr lang="fr-FR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|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Paese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–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Città</a:t>
                      </a:r>
                      <a:endParaRPr lang="en-US" sz="13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it-IT" sz="13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Titolo della posizione</a:t>
                      </a:r>
                      <a:r>
                        <a:rPr lang="it-IT" sz="1300" b="0" i="0" kern="12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occupata</a:t>
                      </a:r>
                      <a:endParaRPr lang="fr-FR" sz="13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it-IT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 qui le funzioni che avete occupato per questa posizione. Descrivete anche i vostri incarichi e i risultati che avete ottenuto. Non esitate a quantificarli.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</a:t>
                      </a:r>
                      <a:r>
                        <a:rPr lang="en-US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AZIENDA| 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 </a:t>
                      </a:r>
                      <a:r>
                        <a:rPr lang="fr-FR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|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Paese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–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Città</a:t>
                      </a:r>
                      <a:endParaRPr lang="en-US" sz="13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it-IT" sz="13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Titolo della posizione</a:t>
                      </a:r>
                      <a:r>
                        <a:rPr lang="it-IT" sz="1300" b="0" i="0" kern="12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occupata</a:t>
                      </a:r>
                      <a:endParaRPr lang="fr-FR" sz="13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it-IT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 qui le funzioni che avete occupato per questa posizione. Descrivete anche i vostri incarichi e i risultati che avete ottenuto. Non esitate a quantificarli.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</a:t>
                      </a:r>
                      <a:r>
                        <a:rPr lang="en-US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AZIENDA| 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 </a:t>
                      </a:r>
                      <a:r>
                        <a:rPr lang="fr-FR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|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Paese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–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Città</a:t>
                      </a:r>
                      <a:endParaRPr lang="en-US" sz="13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it-IT" sz="13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Titolo della posizione</a:t>
                      </a:r>
                      <a:r>
                        <a:rPr lang="it-IT" sz="1300" b="0" i="0" kern="12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occupata</a:t>
                      </a:r>
                      <a:endParaRPr lang="fr-FR" sz="13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it-IT" sz="13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 qui le funzioni che avete occupato per questa posizione. Descrivete anche i vostri incarichi e i risultati che avete ottenuto. Non esitate a quantificarli.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ZoneTexte 17"/>
          <p:cNvSpPr txBox="1"/>
          <p:nvPr/>
        </p:nvSpPr>
        <p:spPr>
          <a:xfrm>
            <a:off x="306439" y="4525091"/>
            <a:ext cx="1294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ESPERIENZE</a:t>
            </a:r>
          </a:p>
        </p:txBody>
      </p:sp>
      <p:cxnSp>
        <p:nvCxnSpPr>
          <p:cNvPr id="19" name="Connecteur droit 18"/>
          <p:cNvCxnSpPr/>
          <p:nvPr/>
        </p:nvCxnSpPr>
        <p:spPr>
          <a:xfrm>
            <a:off x="1636588" y="4721408"/>
            <a:ext cx="5288607" cy="11651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390424" y="7719788"/>
            <a:ext cx="1469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CONOSCENZE</a:t>
            </a:r>
          </a:p>
        </p:txBody>
      </p:sp>
      <p:cxnSp>
        <p:nvCxnSpPr>
          <p:cNvPr id="26" name="Connecteur droit 25"/>
          <p:cNvCxnSpPr/>
          <p:nvPr/>
        </p:nvCxnSpPr>
        <p:spPr>
          <a:xfrm>
            <a:off x="1998557" y="7936471"/>
            <a:ext cx="5010623" cy="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11652" y="10189776"/>
            <a:ext cx="7551198" cy="43546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288842" y="8210715"/>
            <a:ext cx="680651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charset="0"/>
              <a:buChar char="•"/>
              <a:defRPr/>
            </a:pPr>
            <a:r>
              <a:rPr lang="fr-FR" sz="1300" b="1" dirty="0">
                <a:solidFill>
                  <a:srgbClr val="000000"/>
                </a:solidFill>
                <a:latin typeface="Calibri"/>
                <a:cs typeface="Calibri"/>
              </a:rPr>
              <a:t>Lingue </a:t>
            </a:r>
            <a:r>
              <a:rPr lang="fr-FR" sz="1300" dirty="0">
                <a:solidFill>
                  <a:srgbClr val="000000"/>
                </a:solidFill>
                <a:latin typeface="Calibri"/>
                <a:cs typeface="Calibri"/>
              </a:rPr>
              <a:t>- </a:t>
            </a:r>
            <a:r>
              <a:rPr lang="fr-FR" sz="1300" dirty="0" err="1">
                <a:solidFill>
                  <a:srgbClr val="000000"/>
                </a:solidFill>
                <a:latin typeface="Calibri"/>
                <a:cs typeface="Calibri"/>
              </a:rPr>
              <a:t>Inglese</a:t>
            </a:r>
            <a:r>
              <a:rPr lang="fr-FR" sz="1300" dirty="0">
                <a:solidFill>
                  <a:srgbClr val="000000"/>
                </a:solidFill>
                <a:latin typeface="Calibri"/>
                <a:cs typeface="Calibri"/>
              </a:rPr>
              <a:t> : </a:t>
            </a:r>
            <a:r>
              <a:rPr lang="fr-FR" sz="1300" dirty="0" err="1">
                <a:solidFill>
                  <a:srgbClr val="000000"/>
                </a:solidFill>
                <a:latin typeface="Calibri"/>
                <a:cs typeface="Calibri"/>
              </a:rPr>
              <a:t>Livello</a:t>
            </a:r>
            <a:r>
              <a:rPr lang="fr-FR" sz="13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fr-FR" sz="1300" dirty="0" err="1">
                <a:solidFill>
                  <a:srgbClr val="000000"/>
                </a:solidFill>
                <a:latin typeface="Calibri"/>
                <a:cs typeface="Calibri"/>
              </a:rPr>
              <a:t>indipendente</a:t>
            </a:r>
            <a:r>
              <a:rPr lang="fr-FR" sz="1300" dirty="0">
                <a:solidFill>
                  <a:srgbClr val="000000"/>
                </a:solidFill>
                <a:latin typeface="Calibri"/>
                <a:cs typeface="Calibri"/>
              </a:rPr>
              <a:t> B1  | </a:t>
            </a:r>
            <a:r>
              <a:rPr lang="fr-FR" sz="1300" dirty="0" err="1">
                <a:solidFill>
                  <a:srgbClr val="000000"/>
                </a:solidFill>
                <a:latin typeface="Calibri"/>
                <a:cs typeface="Calibri"/>
              </a:rPr>
              <a:t>Tedesco</a:t>
            </a:r>
            <a:r>
              <a:rPr lang="fr-FR" sz="1300" dirty="0">
                <a:solidFill>
                  <a:srgbClr val="000000"/>
                </a:solidFill>
                <a:latin typeface="Calibri"/>
                <a:cs typeface="Calibri"/>
              </a:rPr>
              <a:t>: </a:t>
            </a:r>
            <a:r>
              <a:rPr lang="fr-FR" sz="1300" dirty="0" err="1">
                <a:solidFill>
                  <a:srgbClr val="000000"/>
                </a:solidFill>
                <a:latin typeface="Calibri"/>
                <a:cs typeface="Calibri"/>
              </a:rPr>
              <a:t>Livello</a:t>
            </a:r>
            <a:r>
              <a:rPr lang="fr-FR" sz="13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fr-FR" sz="1300" dirty="0" err="1">
                <a:solidFill>
                  <a:srgbClr val="000000"/>
                </a:solidFill>
                <a:latin typeface="Calibri"/>
                <a:cs typeface="Calibri"/>
              </a:rPr>
              <a:t>avanzato</a:t>
            </a:r>
            <a:r>
              <a:rPr lang="fr-FR" sz="1300" dirty="0">
                <a:solidFill>
                  <a:srgbClr val="000000"/>
                </a:solidFill>
                <a:latin typeface="Calibri"/>
                <a:cs typeface="Calibri"/>
              </a:rPr>
              <a:t> C1  | Italiano : </a:t>
            </a:r>
            <a:r>
              <a:rPr lang="fr-FR" sz="1300" dirty="0" err="1">
                <a:solidFill>
                  <a:srgbClr val="000000"/>
                </a:solidFill>
                <a:latin typeface="Calibri"/>
                <a:cs typeface="Calibri"/>
              </a:rPr>
              <a:t>Madrelingua</a:t>
            </a:r>
            <a:endParaRPr lang="fr-FR" sz="1300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171450" indent="-171450">
              <a:buFont typeface="Arial" charset="0"/>
              <a:buChar char="•"/>
              <a:defRPr/>
            </a:pPr>
            <a:r>
              <a:rPr lang="fr-FR" sz="1300" b="1" dirty="0" err="1">
                <a:solidFill>
                  <a:srgbClr val="000000"/>
                </a:solidFill>
                <a:latin typeface="Calibri"/>
                <a:cs typeface="Calibri"/>
              </a:rPr>
              <a:t>Informatica</a:t>
            </a:r>
            <a:r>
              <a:rPr lang="fr-FR" sz="1300" dirty="0">
                <a:solidFill>
                  <a:srgbClr val="000000"/>
                </a:solidFill>
                <a:latin typeface="Calibri"/>
                <a:cs typeface="Calibri"/>
              </a:rPr>
              <a:t> – </a:t>
            </a:r>
            <a:r>
              <a:rPr lang="fr-FR" sz="1300" dirty="0" err="1">
                <a:solidFill>
                  <a:srgbClr val="000000"/>
                </a:solidFill>
                <a:latin typeface="Calibri"/>
                <a:cs typeface="Calibri"/>
              </a:rPr>
              <a:t>Trattamento</a:t>
            </a:r>
            <a:r>
              <a:rPr lang="fr-FR" sz="13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fr-FR" sz="1300" dirty="0" err="1">
                <a:solidFill>
                  <a:srgbClr val="000000"/>
                </a:solidFill>
                <a:latin typeface="Calibri"/>
                <a:cs typeface="Calibri"/>
              </a:rPr>
              <a:t>testi</a:t>
            </a:r>
            <a:r>
              <a:rPr lang="fr-FR" sz="1300" dirty="0">
                <a:solidFill>
                  <a:srgbClr val="000000"/>
                </a:solidFill>
                <a:latin typeface="Calibri"/>
                <a:cs typeface="Calibri"/>
              </a:rPr>
              <a:t>: </a:t>
            </a:r>
            <a:r>
              <a:rPr lang="fr-FR" sz="1300" dirty="0" err="1">
                <a:solidFill>
                  <a:srgbClr val="000000"/>
                </a:solidFill>
                <a:latin typeface="Calibri"/>
                <a:cs typeface="Calibri"/>
              </a:rPr>
              <a:t>padronanza</a:t>
            </a:r>
            <a:r>
              <a:rPr lang="fr-FR" sz="1300" dirty="0">
                <a:solidFill>
                  <a:srgbClr val="000000"/>
                </a:solidFill>
                <a:latin typeface="Calibri"/>
                <a:cs typeface="Calibri"/>
              </a:rPr>
              <a:t> molto </a:t>
            </a:r>
            <a:r>
              <a:rPr lang="fr-FR" sz="1300" dirty="0" err="1">
                <a:solidFill>
                  <a:srgbClr val="000000"/>
                </a:solidFill>
                <a:latin typeface="Calibri"/>
                <a:cs typeface="Calibri"/>
              </a:rPr>
              <a:t>buona</a:t>
            </a:r>
            <a:r>
              <a:rPr lang="fr-FR" sz="1300" dirty="0">
                <a:solidFill>
                  <a:srgbClr val="000000"/>
                </a:solidFill>
                <a:latin typeface="Calibri"/>
                <a:cs typeface="Calibri"/>
              </a:rPr>
              <a:t>; </a:t>
            </a:r>
            <a:r>
              <a:rPr lang="fr-FR" sz="1300" dirty="0" err="1">
                <a:solidFill>
                  <a:srgbClr val="000000"/>
                </a:solidFill>
                <a:latin typeface="Calibri"/>
                <a:cs typeface="Calibri"/>
              </a:rPr>
              <a:t>Foglio</a:t>
            </a:r>
            <a:r>
              <a:rPr lang="fr-FR" sz="1300" dirty="0">
                <a:solidFill>
                  <a:srgbClr val="000000"/>
                </a:solidFill>
                <a:latin typeface="Calibri"/>
                <a:cs typeface="Calibri"/>
              </a:rPr>
              <a:t> di </a:t>
            </a:r>
            <a:r>
              <a:rPr lang="fr-FR" sz="1300" dirty="0" err="1">
                <a:solidFill>
                  <a:srgbClr val="000000"/>
                </a:solidFill>
                <a:latin typeface="Calibri"/>
                <a:cs typeface="Calibri"/>
              </a:rPr>
              <a:t>Calcolo</a:t>
            </a:r>
            <a:r>
              <a:rPr lang="fr-FR" sz="1300" dirty="0">
                <a:solidFill>
                  <a:srgbClr val="000000"/>
                </a:solidFill>
                <a:latin typeface="Calibri"/>
                <a:cs typeface="Calibri"/>
              </a:rPr>
              <a:t> (Excel) e </a:t>
            </a:r>
            <a:r>
              <a:rPr lang="fr-FR" sz="1300" dirty="0" err="1">
                <a:solidFill>
                  <a:srgbClr val="000000"/>
                </a:solidFill>
                <a:latin typeface="Calibri"/>
                <a:cs typeface="Calibri"/>
              </a:rPr>
              <a:t>strumenti</a:t>
            </a:r>
            <a:r>
              <a:rPr lang="fr-FR" sz="13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fr-FR" sz="1300" dirty="0" err="1">
                <a:solidFill>
                  <a:srgbClr val="000000"/>
                </a:solidFill>
                <a:latin typeface="Calibri"/>
                <a:cs typeface="Calibri"/>
              </a:rPr>
              <a:t>statistici</a:t>
            </a:r>
            <a:r>
              <a:rPr lang="fr-FR" sz="1300" dirty="0">
                <a:solidFill>
                  <a:srgbClr val="000000"/>
                </a:solidFill>
                <a:latin typeface="Calibri"/>
                <a:cs typeface="Calibri"/>
              </a:rPr>
              <a:t> : </a:t>
            </a:r>
            <a:r>
              <a:rPr lang="fr-FR" sz="1300" dirty="0" err="1">
                <a:solidFill>
                  <a:srgbClr val="000000"/>
                </a:solidFill>
                <a:latin typeface="Calibri"/>
                <a:cs typeface="Calibri"/>
              </a:rPr>
              <a:t>buona</a:t>
            </a:r>
            <a:r>
              <a:rPr lang="fr-FR" sz="13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fr-FR" sz="1300" dirty="0" err="1">
                <a:solidFill>
                  <a:srgbClr val="000000"/>
                </a:solidFill>
                <a:latin typeface="Calibri"/>
                <a:cs typeface="Calibri"/>
              </a:rPr>
              <a:t>padronanza</a:t>
            </a:r>
            <a:r>
              <a:rPr lang="fr-FR" sz="1300" dirty="0">
                <a:solidFill>
                  <a:srgbClr val="000000"/>
                </a:solidFill>
                <a:latin typeface="Calibri"/>
                <a:cs typeface="Calibri"/>
              </a:rPr>
              <a:t>; HTML, ASP e CC++ : </a:t>
            </a:r>
            <a:r>
              <a:rPr lang="fr-FR" sz="1300" dirty="0" err="1">
                <a:solidFill>
                  <a:srgbClr val="000000"/>
                </a:solidFill>
                <a:latin typeface="Calibri"/>
                <a:cs typeface="Calibri"/>
              </a:rPr>
              <a:t>livello</a:t>
            </a:r>
            <a:r>
              <a:rPr lang="fr-FR" sz="1300" dirty="0">
                <a:solidFill>
                  <a:srgbClr val="000000"/>
                </a:solidFill>
                <a:latin typeface="Calibri"/>
                <a:cs typeface="Calibri"/>
              </a:rPr>
              <a:t> molto alto</a:t>
            </a:r>
          </a:p>
          <a:p>
            <a:pPr marL="171450" indent="-171450">
              <a:buFont typeface="Arial" charset="0"/>
              <a:buChar char="•"/>
              <a:defRPr/>
            </a:pPr>
            <a:r>
              <a:rPr lang="fr-FR" sz="1300" b="1" dirty="0" err="1">
                <a:solidFill>
                  <a:srgbClr val="000000"/>
                </a:solidFill>
                <a:latin typeface="Calibri"/>
                <a:cs typeface="Calibri"/>
              </a:rPr>
              <a:t>Gestione</a:t>
            </a:r>
            <a:r>
              <a:rPr lang="fr-FR" sz="13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fr-FR" sz="1300" b="1" dirty="0" err="1">
                <a:solidFill>
                  <a:srgbClr val="000000"/>
                </a:solidFill>
                <a:latin typeface="Calibri"/>
                <a:cs typeface="Calibri"/>
              </a:rPr>
              <a:t>ed</a:t>
            </a:r>
            <a:r>
              <a:rPr lang="fr-FR" sz="13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fr-FR" sz="1300" b="1" dirty="0" err="1">
                <a:solidFill>
                  <a:srgbClr val="000000"/>
                </a:solidFill>
                <a:latin typeface="Calibri"/>
                <a:cs typeface="Calibri"/>
              </a:rPr>
              <a:t>organizzazione</a:t>
            </a:r>
            <a:r>
              <a:rPr lang="fr-FR" sz="1300" b="1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fr-FR" sz="1300" dirty="0">
                <a:solidFill>
                  <a:srgbClr val="000000"/>
                </a:solidFill>
                <a:latin typeface="Calibri"/>
                <a:cs typeface="Calibri"/>
              </a:rPr>
              <a:t>- </a:t>
            </a:r>
            <a:r>
              <a:rPr lang="it-IT" sz="1300" dirty="0">
                <a:solidFill>
                  <a:srgbClr val="000000"/>
                </a:solidFill>
                <a:cs typeface="Calibri"/>
              </a:rPr>
              <a:t>Buona capacità di management e gestione del team acquisita come Manager presso XYZ. Gestione di 15 persone.</a:t>
            </a:r>
            <a:endParaRPr lang="fr-FR" sz="1300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171450" indent="-171450">
              <a:buFont typeface="Arial" charset="0"/>
              <a:buChar char="•"/>
              <a:defRPr/>
            </a:pPr>
            <a:r>
              <a:rPr lang="fr-FR" sz="1300" b="1" dirty="0" err="1">
                <a:solidFill>
                  <a:srgbClr val="000000"/>
                </a:solidFill>
                <a:latin typeface="Calibri"/>
                <a:cs typeface="Calibri"/>
              </a:rPr>
              <a:t>Comunicazione</a:t>
            </a:r>
            <a:r>
              <a:rPr lang="fr-FR" sz="1300" dirty="0">
                <a:solidFill>
                  <a:srgbClr val="000000"/>
                </a:solidFill>
                <a:latin typeface="Calibri"/>
                <a:cs typeface="Calibri"/>
              </a:rPr>
              <a:t> - </a:t>
            </a:r>
            <a:r>
              <a:rPr lang="it-IT" sz="1300" dirty="0">
                <a:solidFill>
                  <a:srgbClr val="000000"/>
                </a:solidFill>
                <a:cs typeface="Calibri"/>
              </a:rPr>
              <a:t>Eccellente contatto con la clientela acquisita nel corso della mia esperienza </a:t>
            </a:r>
            <a:r>
              <a:rPr lang="it-IT" sz="1300">
                <a:solidFill>
                  <a:srgbClr val="000000"/>
                </a:solidFill>
                <a:cs typeface="Calibri"/>
              </a:rPr>
              <a:t>di commerciale.</a:t>
            </a:r>
            <a:endParaRPr lang="it-IT" sz="1300" dirty="0">
              <a:solidFill>
                <a:srgbClr val="00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876979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418</Words>
  <Application>Microsoft Macintosh PowerPoint</Application>
  <PresentationFormat>Personnalisé</PresentationFormat>
  <Paragraphs>30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10</cp:revision>
  <dcterms:created xsi:type="dcterms:W3CDTF">2015-06-26T10:30:52Z</dcterms:created>
  <dcterms:modified xsi:type="dcterms:W3CDTF">2020-10-01T22:04:03Z</dcterms:modified>
</cp:coreProperties>
</file>